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Petrona"/>
      <p:regular r:id="rId19"/>
    </p:embeddedFont>
    <p:embeddedFont>
      <p:font typeface="Petrona"/>
      <p:regular r:id="rId20"/>
    </p:embeddedFont>
    <p:embeddedFont>
      <p:font typeface="Petrona"/>
      <p:regular r:id="rId21"/>
    </p:embeddedFont>
    <p:embeddedFont>
      <p:font typeface="Petrona"/>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study published in 2022 by Innovations in Pharmacy highlights that 29% caregivers experienced anxieties about making medication mistakes, such as administering medication at the wrong time, missing doses. Additionally, 92.3% of caregivers in another research identified at least one gap in their medication knowledge for the care recipients.
Source: https://pmc.ncbi.nlm.nih.gov/articles/PMC9598962/#B1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MedBridge app prioritizes patient benefits, ensuring that all caregiver challenges are fully addressed while maintaining complete peace of mind regarding privacy.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2009 incident with CVS Health, where patient information was improperly discarded, highlights why we are truly committed to protecting privacy.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doctors to patients, privacy is fully secured, with all prescription details and patient information integrated and verified throughout the process.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www.figma.com/proto/p0v7ssIG4JXMKSArBWeQR2/Healthcare-App-with-Blush-Illustrations-(Community)?node-id=6-0" TargetMode="External"/><Relationship Id="rId1" Type="http://schemas.openxmlformats.org/officeDocument/2006/relationships/image" Target="../media/image-11-1.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65602"/>
            <a:ext cx="6237684"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Team MedBridge</a:t>
            </a:r>
            <a:endParaRPr lang="en-US" sz="4900" dirty="0"/>
          </a:p>
        </p:txBody>
      </p:sp>
      <p:sp>
        <p:nvSpPr>
          <p:cNvPr id="4" name="Text 1"/>
          <p:cNvSpPr/>
          <p:nvPr/>
        </p:nvSpPr>
        <p:spPr>
          <a:xfrm>
            <a:off x="793790" y="4985385"/>
            <a:ext cx="6031944" cy="467678"/>
          </a:xfrm>
          <a:prstGeom prst="rect">
            <a:avLst/>
          </a:prstGeom>
          <a:noFill/>
          <a:ln/>
        </p:spPr>
        <p:txBody>
          <a:bodyPr wrap="none" lIns="0" tIns="0" rIns="0" bIns="0" rtlCol="0" anchor="t"/>
          <a:lstStyle/>
          <a:p>
            <a:pPr indent="0" marL="0">
              <a:lnSpc>
                <a:spcPts val="3650"/>
              </a:lnSpc>
              <a:buNone/>
            </a:pPr>
            <a:r>
              <a:rPr lang="en-US" sz="2900" b="1" spc="-59" kern="0" dirty="0">
                <a:solidFill>
                  <a:srgbClr val="F95F88"/>
                </a:solidFill>
                <a:latin typeface="Petrona Bold" pitchFamily="34" charset="0"/>
                <a:ea typeface="Petrona Bold" pitchFamily="34" charset="-122"/>
                <a:cs typeface="Petrona Bold" pitchFamily="34" charset="-120"/>
              </a:rPr>
              <a:t>Presents An App for Medication Gap.</a:t>
            </a:r>
            <a:endParaRPr lang="en-US" sz="2900" dirty="0"/>
          </a:p>
        </p:txBody>
      </p:sp>
      <p:sp>
        <p:nvSpPr>
          <p:cNvPr id="5" name="Text 2"/>
          <p:cNvSpPr/>
          <p:nvPr/>
        </p:nvSpPr>
        <p:spPr>
          <a:xfrm>
            <a:off x="1156692" y="5872520"/>
            <a:ext cx="5881807"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Sumanth</a:t>
            </a:r>
            <a:endParaRPr lang="en-US" sz="1750" dirty="0"/>
          </a:p>
        </p:txBody>
      </p:sp>
      <p:sp>
        <p:nvSpPr>
          <p:cNvPr id="6" name="Text 3"/>
          <p:cNvSpPr/>
          <p:nvPr/>
        </p:nvSpPr>
        <p:spPr>
          <a:xfrm>
            <a:off x="1156692" y="6314718"/>
            <a:ext cx="5881807"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Sayali</a:t>
            </a:r>
            <a:endParaRPr lang="en-US" sz="1750" dirty="0"/>
          </a:p>
        </p:txBody>
      </p:sp>
      <p:sp>
        <p:nvSpPr>
          <p:cNvPr id="7" name="Text 4"/>
          <p:cNvSpPr/>
          <p:nvPr/>
        </p:nvSpPr>
        <p:spPr>
          <a:xfrm>
            <a:off x="1156692" y="6756916"/>
            <a:ext cx="5881807"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Huong</a:t>
            </a:r>
            <a:endParaRPr lang="en-US" sz="1750" dirty="0"/>
          </a:p>
        </p:txBody>
      </p:sp>
      <p:sp>
        <p:nvSpPr>
          <p:cNvPr id="8" name="Text 5"/>
          <p:cNvSpPr/>
          <p:nvPr/>
        </p:nvSpPr>
        <p:spPr>
          <a:xfrm>
            <a:off x="7599521" y="5997297"/>
            <a:ext cx="624470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431971" y="846653"/>
            <a:ext cx="2949535" cy="6539270"/>
          </a:xfrm>
          <a:prstGeom prst="rect">
            <a:avLst/>
          </a:prstGeom>
        </p:spPr>
      </p:pic>
      <p:sp>
        <p:nvSpPr>
          <p:cNvPr id="3" name="Text 0"/>
          <p:cNvSpPr/>
          <p:nvPr/>
        </p:nvSpPr>
        <p:spPr>
          <a:xfrm>
            <a:off x="7589401" y="2567821"/>
            <a:ext cx="6283762" cy="1502092"/>
          </a:xfrm>
          <a:prstGeom prst="rect">
            <a:avLst/>
          </a:prstGeom>
          <a:noFill/>
          <a:ln/>
        </p:spPr>
        <p:txBody>
          <a:bodyPr wrap="square" lIns="0" tIns="0" rIns="0" bIns="0" rtlCol="0" anchor="t"/>
          <a:lstStyle/>
          <a:p>
            <a:pPr indent="0" marL="0">
              <a:lnSpc>
                <a:spcPts val="5900"/>
              </a:lnSpc>
              <a:buNone/>
            </a:pPr>
            <a:r>
              <a:rPr lang="en-US" sz="4700" b="1" spc="-95" kern="0" dirty="0">
                <a:solidFill>
                  <a:srgbClr val="F95F88"/>
                </a:solidFill>
                <a:latin typeface="Petrona Bold" pitchFamily="34" charset="0"/>
                <a:ea typeface="Petrona Bold" pitchFamily="34" charset="-122"/>
                <a:cs typeface="Petrona Bold" pitchFamily="34" charset="-120"/>
              </a:rPr>
              <a:t>Limited Access for Caregivers.</a:t>
            </a:r>
            <a:endParaRPr lang="en-US" sz="4700" dirty="0"/>
          </a:p>
        </p:txBody>
      </p:sp>
      <p:sp>
        <p:nvSpPr>
          <p:cNvPr id="4" name="Text 1"/>
          <p:cNvSpPr/>
          <p:nvPr/>
        </p:nvSpPr>
        <p:spPr>
          <a:xfrm>
            <a:off x="7589401" y="4288393"/>
            <a:ext cx="6283762" cy="1398270"/>
          </a:xfrm>
          <a:prstGeom prst="rect">
            <a:avLst/>
          </a:prstGeom>
          <a:noFill/>
          <a:ln/>
        </p:spPr>
        <p:txBody>
          <a:bodyPr wrap="square" lIns="0" tIns="0" rIns="0" bIns="0" rtlCol="0" anchor="t"/>
          <a:lstStyle/>
          <a:p>
            <a:pPr indent="0" marL="0">
              <a:lnSpc>
                <a:spcPts val="2750"/>
              </a:lnSpc>
              <a:buNone/>
            </a:pPr>
            <a:r>
              <a:rPr lang="en-US" sz="1700" spc="-34" kern="0" dirty="0">
                <a:solidFill>
                  <a:srgbClr val="272525"/>
                </a:solidFill>
                <a:latin typeface="Inter" pitchFamily="34" charset="0"/>
                <a:ea typeface="Inter" pitchFamily="34" charset="-122"/>
                <a:cs typeface="Inter" pitchFamily="34" charset="-120"/>
              </a:rPr>
              <a:t>Elderly people are not tech savvy, they need constant help of somebody, in this case a responsible person from family can look after their parents or hire a caregiver, and provide them limited access. </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356366"/>
            <a:ext cx="6237684"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The Demo</a:t>
            </a:r>
            <a:endParaRPr lang="en-US" sz="4900" dirty="0"/>
          </a:p>
        </p:txBody>
      </p:sp>
      <p:pic>
        <p:nvPicPr>
          <p:cNvPr id="3" name="Image 0" descr="preencoded.png">
            <a:hlinkClick r:id="rId2" tooltip=""/>
          </p:cNvPr>
          <p:cNvPicPr>
            <a:picLocks noChangeAspect="1"/>
          </p:cNvPicPr>
          <p:nvPr/>
        </p:nvPicPr>
        <p:blipFill>
          <a:blip r:embed="rId1"/>
          <a:stretch>
            <a:fillRect/>
          </a:stretch>
        </p:blipFill>
        <p:spPr>
          <a:xfrm>
            <a:off x="793790" y="3589615"/>
            <a:ext cx="13042821" cy="228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373398"/>
            <a:ext cx="6237684"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Thankyou!</a:t>
            </a:r>
            <a:endParaRPr lang="en-US" sz="4900" dirty="0"/>
          </a:p>
        </p:txBody>
      </p:sp>
      <p:sp>
        <p:nvSpPr>
          <p:cNvPr id="4" name="Text 1"/>
          <p:cNvSpPr/>
          <p:nvPr/>
        </p:nvSpPr>
        <p:spPr>
          <a:xfrm>
            <a:off x="793790" y="4493181"/>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Questions?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ECF6"/>
          </a:solidFill>
          <a:ln/>
        </p:spPr>
      </p:sp>
      <p:sp>
        <p:nvSpPr>
          <p:cNvPr id="3" name="Text 1"/>
          <p:cNvSpPr/>
          <p:nvPr/>
        </p:nvSpPr>
        <p:spPr>
          <a:xfrm>
            <a:off x="715685" y="563285"/>
            <a:ext cx="5623322" cy="702826"/>
          </a:xfrm>
          <a:prstGeom prst="rect">
            <a:avLst/>
          </a:prstGeom>
          <a:noFill/>
          <a:ln/>
        </p:spPr>
        <p:txBody>
          <a:bodyPr wrap="none" lIns="0" tIns="0" rIns="0" bIns="0" rtlCol="0" anchor="t"/>
          <a:lstStyle/>
          <a:p>
            <a:pPr indent="0" marL="0">
              <a:lnSpc>
                <a:spcPts val="5500"/>
              </a:lnSpc>
              <a:buNone/>
            </a:pPr>
            <a:r>
              <a:rPr lang="en-US" sz="4400" b="1" spc="-89" kern="0" dirty="0">
                <a:solidFill>
                  <a:srgbClr val="F95F88"/>
                </a:solidFill>
                <a:latin typeface="Petrona Bold" pitchFamily="34" charset="0"/>
                <a:ea typeface="Petrona Bold" pitchFamily="34" charset="-122"/>
                <a:cs typeface="Petrona Bold" pitchFamily="34" charset="-120"/>
              </a:rPr>
              <a:t>We Found a Problem!!!</a:t>
            </a:r>
            <a:endParaRPr lang="en-US" sz="4400" dirty="0"/>
          </a:p>
        </p:txBody>
      </p:sp>
      <p:pic>
        <p:nvPicPr>
          <p:cNvPr id="4" name="Image 0" descr="preencoded.png">    </p:cNvPr>
          <p:cNvPicPr>
            <a:picLocks noChangeAspect="1"/>
          </p:cNvPicPr>
          <p:nvPr/>
        </p:nvPicPr>
        <p:blipFill>
          <a:blip r:embed="rId1"/>
          <a:stretch>
            <a:fillRect/>
          </a:stretch>
        </p:blipFill>
        <p:spPr>
          <a:xfrm>
            <a:off x="2384822" y="1572816"/>
            <a:ext cx="9860756" cy="6093381"/>
          </a:xfrm>
          <a:prstGeom prst="rect">
            <a:avLst/>
          </a:prstGeom>
        </p:spPr>
      </p:pic>
      <p:sp>
        <p:nvSpPr>
          <p:cNvPr id="5" name="Text 2"/>
          <p:cNvSpPr/>
          <p:nvPr/>
        </p:nvSpPr>
        <p:spPr>
          <a:xfrm>
            <a:off x="2881771" y="2879700"/>
            <a:ext cx="1065970" cy="724592"/>
          </a:xfrm>
          <a:prstGeom prst="rect">
            <a:avLst/>
          </a:prstGeom>
          <a:noFill/>
          <a:ln/>
        </p:spPr>
        <p:txBody>
          <a:bodyPr wrap="square" lIns="0" tIns="0" rIns="0" bIns="0" rtlCol="0" anchor="t"/>
          <a:lstStyle/>
          <a:p>
            <a:pPr algn="ctr" indent="0" marL="0">
              <a:lnSpc>
                <a:spcPts val="3300"/>
              </a:lnSpc>
              <a:buNone/>
            </a:pPr>
            <a:r>
              <a:rPr lang="en-US" sz="2600" b="1" spc="-53" kern="0" dirty="0">
                <a:solidFill>
                  <a:srgbClr val="272525"/>
                </a:solidFill>
                <a:latin typeface="Petrona Bold" pitchFamily="34" charset="0"/>
                <a:ea typeface="Petrona Bold" pitchFamily="34" charset="-122"/>
                <a:cs typeface="Petrona Bold" pitchFamily="34" charset="-120"/>
              </a:rPr>
              <a:t>Dosage missing</a:t>
            </a:r>
            <a:endParaRPr lang="en-US" sz="2600" dirty="0"/>
          </a:p>
        </p:txBody>
      </p:sp>
      <p:sp>
        <p:nvSpPr>
          <p:cNvPr id="6" name="Text 3"/>
          <p:cNvSpPr/>
          <p:nvPr/>
        </p:nvSpPr>
        <p:spPr>
          <a:xfrm>
            <a:off x="7087578" y="6128177"/>
            <a:ext cx="3022585" cy="1104141"/>
          </a:xfrm>
          <a:prstGeom prst="rect">
            <a:avLst/>
          </a:prstGeom>
          <a:noFill/>
          <a:ln/>
        </p:spPr>
        <p:txBody>
          <a:bodyPr wrap="square" lIns="0" tIns="0" rIns="0" bIns="0" rtlCol="0" anchor="t"/>
          <a:lstStyle/>
          <a:p>
            <a:pPr algn="ctr" indent="0" marL="0">
              <a:lnSpc>
                <a:spcPts val="3300"/>
              </a:lnSpc>
              <a:buNone/>
            </a:pPr>
            <a:r>
              <a:rPr lang="en-US" sz="2600" b="1" spc="-53" kern="0" dirty="0">
                <a:solidFill>
                  <a:srgbClr val="272525"/>
                </a:solidFill>
                <a:latin typeface="Petrona Bold" pitchFamily="34" charset="0"/>
                <a:ea typeface="Petrona Bold" pitchFamily="34" charset="-122"/>
                <a:cs typeface="Petrona Bold" pitchFamily="34" charset="-120"/>
              </a:rPr>
              <a:t>Family Caregivers' comprehensive tool to manage medication</a:t>
            </a:r>
            <a:endParaRPr lang="en-US" sz="2600" dirty="0"/>
          </a:p>
        </p:txBody>
      </p:sp>
      <p:sp>
        <p:nvSpPr>
          <p:cNvPr id="7" name="Text 4"/>
          <p:cNvSpPr/>
          <p:nvPr/>
        </p:nvSpPr>
        <p:spPr>
          <a:xfrm>
            <a:off x="5777242" y="2093752"/>
            <a:ext cx="1537279" cy="427854"/>
          </a:xfrm>
          <a:prstGeom prst="rect">
            <a:avLst/>
          </a:prstGeom>
          <a:noFill/>
          <a:ln/>
        </p:spPr>
        <p:txBody>
          <a:bodyPr wrap="none" lIns="0" tIns="0" rIns="0" bIns="0" rtlCol="0" anchor="t"/>
          <a:lstStyle/>
          <a:p>
            <a:pPr algn="ctr" indent="0" marL="0">
              <a:lnSpc>
                <a:spcPts val="4100"/>
              </a:lnSpc>
              <a:buNone/>
            </a:pPr>
            <a:r>
              <a:rPr lang="en-US" sz="3300" b="1" spc="-66" kern="0" dirty="0">
                <a:solidFill>
                  <a:srgbClr val="272525"/>
                </a:solidFill>
                <a:latin typeface="Petrona Bold" pitchFamily="34" charset="0"/>
                <a:ea typeface="Petrona Bold" pitchFamily="34" charset="-122"/>
                <a:cs typeface="Petrona Bold" pitchFamily="34" charset="-120"/>
              </a:rPr>
              <a:t>Time cue</a:t>
            </a:r>
            <a:endParaRPr lang="en-US" sz="3300" dirty="0"/>
          </a:p>
        </p:txBody>
      </p:sp>
      <p:sp>
        <p:nvSpPr>
          <p:cNvPr id="8" name="Text 5"/>
          <p:cNvSpPr/>
          <p:nvPr/>
        </p:nvSpPr>
        <p:spPr>
          <a:xfrm>
            <a:off x="10881622" y="4721060"/>
            <a:ext cx="1097995" cy="165621"/>
          </a:xfrm>
          <a:prstGeom prst="rect">
            <a:avLst/>
          </a:prstGeom>
          <a:noFill/>
          <a:ln/>
        </p:spPr>
        <p:txBody>
          <a:bodyPr wrap="none" lIns="0" tIns="0" rIns="0" bIns="0" rtlCol="0" anchor="t"/>
          <a:lstStyle/>
          <a:p>
            <a:pPr algn="ctr" indent="0" marL="0">
              <a:lnSpc>
                <a:spcPts val="1650"/>
              </a:lnSpc>
              <a:buNone/>
            </a:pPr>
            <a:r>
              <a:rPr lang="en-US" sz="1200" b="1" spc="-32" kern="0" dirty="0">
                <a:solidFill>
                  <a:srgbClr val="272525"/>
                </a:solidFill>
                <a:latin typeface="Inter Bold" pitchFamily="34" charset="0"/>
                <a:ea typeface="Inter Bold" pitchFamily="34" charset="-122"/>
                <a:cs typeface="Inter Bold" pitchFamily="34" charset="-120"/>
              </a:rPr>
              <a:t>Refilling statuses</a:t>
            </a:r>
            <a:endParaRPr lang="en-US" sz="1200" dirty="0"/>
          </a:p>
        </p:txBody>
      </p:sp>
      <p:sp>
        <p:nvSpPr>
          <p:cNvPr id="9" name="Text 6"/>
          <p:cNvSpPr/>
          <p:nvPr/>
        </p:nvSpPr>
        <p:spPr>
          <a:xfrm>
            <a:off x="9417912" y="2647490"/>
            <a:ext cx="1639606" cy="207026"/>
          </a:xfrm>
          <a:prstGeom prst="rect">
            <a:avLst/>
          </a:prstGeom>
          <a:noFill/>
          <a:ln/>
        </p:spPr>
        <p:txBody>
          <a:bodyPr wrap="none" lIns="0" tIns="0" rIns="0" bIns="0" rtlCol="0" anchor="t"/>
          <a:lstStyle/>
          <a:p>
            <a:pPr algn="ctr" indent="0" marL="0">
              <a:lnSpc>
                <a:spcPts val="2400"/>
              </a:lnSpc>
              <a:buNone/>
            </a:pPr>
            <a:r>
              <a:rPr lang="en-US" sz="1500" b="1" spc="-32" kern="0" dirty="0">
                <a:solidFill>
                  <a:srgbClr val="272525"/>
                </a:solidFill>
                <a:latin typeface="Inter Bold" pitchFamily="34" charset="0"/>
                <a:ea typeface="Inter Bold" pitchFamily="34" charset="-122"/>
                <a:cs typeface="Inter Bold" pitchFamily="34" charset="-120"/>
              </a:rPr>
              <a:t>Interactions to avoid</a:t>
            </a:r>
            <a:endParaRPr lang="en-US" sz="1500" dirty="0"/>
          </a:p>
        </p:txBody>
      </p:sp>
      <p:sp>
        <p:nvSpPr>
          <p:cNvPr id="10" name="Text 7"/>
          <p:cNvSpPr/>
          <p:nvPr/>
        </p:nvSpPr>
        <p:spPr>
          <a:xfrm>
            <a:off x="4071738" y="5728651"/>
            <a:ext cx="1662249" cy="213927"/>
          </a:xfrm>
          <a:prstGeom prst="rect">
            <a:avLst/>
          </a:prstGeom>
          <a:noFill/>
          <a:ln/>
        </p:spPr>
        <p:txBody>
          <a:bodyPr wrap="none" lIns="0" tIns="0" rIns="0" bIns="0" rtlCol="0" anchor="t"/>
          <a:lstStyle/>
          <a:p>
            <a:pPr algn="ctr" indent="0" marL="0">
              <a:lnSpc>
                <a:spcPts val="2050"/>
              </a:lnSpc>
              <a:buNone/>
            </a:pPr>
            <a:r>
              <a:rPr lang="en-US" sz="1650" b="1" spc="-33" kern="0" dirty="0">
                <a:solidFill>
                  <a:srgbClr val="272525"/>
                </a:solidFill>
                <a:latin typeface="Petrona Bold" pitchFamily="34" charset="0"/>
                <a:ea typeface="Petrona Bold" pitchFamily="34" charset="-122"/>
                <a:cs typeface="Petrona Bold" pitchFamily="34" charset="-120"/>
              </a:rPr>
              <a:t>Possible side effects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191947"/>
            <a:ext cx="7450931"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An App for Medication Gap</a:t>
            </a:r>
            <a:endParaRPr lang="en-US" sz="4900" dirty="0"/>
          </a:p>
        </p:txBody>
      </p:sp>
      <p:sp>
        <p:nvSpPr>
          <p:cNvPr id="4" name="Text 1"/>
          <p:cNvSpPr/>
          <p:nvPr/>
        </p:nvSpPr>
        <p:spPr>
          <a:xfrm>
            <a:off x="6280190" y="4311729"/>
            <a:ext cx="75564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An app bridges the gap between Doctors and Patients in making medication administering easily manageable.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42887"/>
            <a:ext cx="7556421" cy="2151936"/>
          </a:xfrm>
          <a:prstGeom prst="rect">
            <a:avLst/>
          </a:prstGeom>
          <a:noFill/>
          <a:ln/>
        </p:spPr>
        <p:txBody>
          <a:bodyPr wrap="square" lIns="0" tIns="0" rIns="0" bIns="0" rtlCol="0" anchor="t"/>
          <a:lstStyle/>
          <a:p>
            <a:pPr indent="0" marL="0">
              <a:lnSpc>
                <a:spcPts val="8450"/>
              </a:lnSpc>
              <a:buNone/>
            </a:pPr>
            <a:r>
              <a:rPr lang="en-US" sz="6750" b="1" spc="-136" kern="0" dirty="0">
                <a:solidFill>
                  <a:srgbClr val="F95F88"/>
                </a:solidFill>
                <a:latin typeface="Petrona Bold" pitchFamily="34" charset="0"/>
                <a:ea typeface="Petrona Bold" pitchFamily="34" charset="-122"/>
                <a:cs typeface="Petrona Bold" pitchFamily="34" charset="-120"/>
              </a:rPr>
              <a:t>Introducing Our MedBridge App</a:t>
            </a:r>
            <a:endParaRPr lang="en-US" sz="6750" dirty="0"/>
          </a:p>
        </p:txBody>
      </p:sp>
      <p:sp>
        <p:nvSpPr>
          <p:cNvPr id="4" name="Text 1"/>
          <p:cNvSpPr/>
          <p:nvPr/>
        </p:nvSpPr>
        <p:spPr>
          <a:xfrm>
            <a:off x="793790" y="4634984"/>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Our innovative medication app is transforming the patient experience. Designed with your privacy in mind, it seamlessly integrates timely reminders, side effects info and emergency protocols to take control of your health.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15891"/>
            <a:ext cx="6237684"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Also, </a:t>
            </a:r>
            <a:endParaRPr lang="en-US" sz="4900" dirty="0"/>
          </a:p>
        </p:txBody>
      </p:sp>
      <p:sp>
        <p:nvSpPr>
          <p:cNvPr id="3" name="Text 1"/>
          <p:cNvSpPr/>
          <p:nvPr/>
        </p:nvSpPr>
        <p:spPr>
          <a:xfrm>
            <a:off x="793790" y="2535674"/>
            <a:ext cx="13042821" cy="2338864"/>
          </a:xfrm>
          <a:prstGeom prst="rect">
            <a:avLst/>
          </a:prstGeom>
          <a:noFill/>
          <a:ln/>
        </p:spPr>
        <p:txBody>
          <a:bodyPr wrap="squar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information about your prescriptions, dosages, dates filled, and prescribers can reveal a lot about your medical history.</a:t>
            </a:r>
            <a:endParaRPr lang="en-US" sz="4900" dirty="0"/>
          </a:p>
        </p:txBody>
      </p:sp>
      <p:sp>
        <p:nvSpPr>
          <p:cNvPr id="4" name="Text 2"/>
          <p:cNvSpPr/>
          <p:nvPr/>
        </p:nvSpPr>
        <p:spPr>
          <a:xfrm>
            <a:off x="1133951" y="5469850"/>
            <a:ext cx="1270265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In 2009, the Federal Trade Commission (FTC) fined CVS Health for throwing pill bottles into open dumpsters with patient names, addresses, prescribing physicians’ names, medication and dosages, along with medication instruction sheets with personal information.</a:t>
            </a:r>
            <a:endParaRPr lang="en-US" sz="1750" dirty="0"/>
          </a:p>
        </p:txBody>
      </p:sp>
      <p:sp>
        <p:nvSpPr>
          <p:cNvPr id="5" name="Shape 3"/>
          <p:cNvSpPr/>
          <p:nvPr/>
        </p:nvSpPr>
        <p:spPr>
          <a:xfrm>
            <a:off x="793790" y="5214699"/>
            <a:ext cx="30480" cy="1599009"/>
          </a:xfrm>
          <a:prstGeom prst="rect">
            <a:avLst/>
          </a:prstGeom>
          <a:solidFill>
            <a:srgbClr val="6237C8"/>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2473166"/>
            <a:ext cx="9697760"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Revolutionizing the Patient Privacy.</a:t>
            </a:r>
            <a:endParaRPr lang="en-US" sz="4900" dirty="0"/>
          </a:p>
        </p:txBody>
      </p:sp>
      <p:sp>
        <p:nvSpPr>
          <p:cNvPr id="5" name="Text 2"/>
          <p:cNvSpPr/>
          <p:nvPr/>
        </p:nvSpPr>
        <p:spPr>
          <a:xfrm>
            <a:off x="793790" y="3819763"/>
            <a:ext cx="3978116" cy="779859"/>
          </a:xfrm>
          <a:prstGeom prst="rect">
            <a:avLst/>
          </a:prstGeom>
          <a:noFill/>
          <a:ln/>
        </p:spPr>
        <p:txBody>
          <a:bodyPr wrap="square" lIns="0" tIns="0" rIns="0" bIns="0" rtlCol="0" anchor="t"/>
          <a:lstStyle/>
          <a:p>
            <a:pPr indent="0" marL="0">
              <a:lnSpc>
                <a:spcPts val="3050"/>
              </a:lnSpc>
              <a:buNone/>
            </a:pPr>
            <a:r>
              <a:rPr lang="en-US" sz="2450" b="1" spc="-49" kern="0" dirty="0">
                <a:solidFill>
                  <a:srgbClr val="F95F88"/>
                </a:solidFill>
                <a:latin typeface="Petrona Bold" pitchFamily="34" charset="0"/>
                <a:ea typeface="Petrona Bold" pitchFamily="34" charset="-122"/>
                <a:cs typeface="Petrona Bold" pitchFamily="34" charset="-120"/>
              </a:rPr>
              <a:t>Prescription and personal details</a:t>
            </a:r>
            <a:endParaRPr lang="en-US" sz="2450" dirty="0"/>
          </a:p>
        </p:txBody>
      </p:sp>
      <p:sp>
        <p:nvSpPr>
          <p:cNvPr id="6" name="Text 3"/>
          <p:cNvSpPr/>
          <p:nvPr/>
        </p:nvSpPr>
        <p:spPr>
          <a:xfrm>
            <a:off x="793790" y="4826437"/>
            <a:ext cx="3978116"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Completely handled &amp;  managed by patients.</a:t>
            </a:r>
            <a:endParaRPr lang="en-US" sz="1750" dirty="0"/>
          </a:p>
        </p:txBody>
      </p:sp>
      <p:sp>
        <p:nvSpPr>
          <p:cNvPr id="7" name="Text 4"/>
          <p:cNvSpPr/>
          <p:nvPr/>
        </p:nvSpPr>
        <p:spPr>
          <a:xfrm>
            <a:off x="5332928" y="3819763"/>
            <a:ext cx="3118842" cy="389930"/>
          </a:xfrm>
          <a:prstGeom prst="rect">
            <a:avLst/>
          </a:prstGeom>
          <a:noFill/>
          <a:ln/>
        </p:spPr>
        <p:txBody>
          <a:bodyPr wrap="none" lIns="0" tIns="0" rIns="0" bIns="0" rtlCol="0" anchor="t"/>
          <a:lstStyle/>
          <a:p>
            <a:pPr indent="0" marL="0">
              <a:lnSpc>
                <a:spcPts val="3050"/>
              </a:lnSpc>
              <a:buNone/>
            </a:pPr>
            <a:r>
              <a:rPr lang="en-US" sz="2450" b="1" spc="-49" kern="0" dirty="0">
                <a:solidFill>
                  <a:srgbClr val="F95F88"/>
                </a:solidFill>
                <a:latin typeface="Petrona Bold" pitchFamily="34" charset="0"/>
                <a:ea typeface="Petrona Bold" pitchFamily="34" charset="-122"/>
                <a:cs typeface="Petrona Bold" pitchFamily="34" charset="-120"/>
              </a:rPr>
              <a:t>Validated by Doctors</a:t>
            </a:r>
            <a:endParaRPr lang="en-US" sz="2450" dirty="0"/>
          </a:p>
        </p:txBody>
      </p:sp>
      <p:sp>
        <p:nvSpPr>
          <p:cNvPr id="8" name="Text 5"/>
          <p:cNvSpPr/>
          <p:nvPr/>
        </p:nvSpPr>
        <p:spPr>
          <a:xfrm>
            <a:off x="5332928" y="4436507"/>
            <a:ext cx="3978116"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Medication schedule and dosage being verified by doctors' office </a:t>
            </a:r>
            <a:endParaRPr lang="en-US" sz="1750" dirty="0"/>
          </a:p>
        </p:txBody>
      </p:sp>
      <p:sp>
        <p:nvSpPr>
          <p:cNvPr id="9" name="Text 6"/>
          <p:cNvSpPr/>
          <p:nvPr/>
        </p:nvSpPr>
        <p:spPr>
          <a:xfrm>
            <a:off x="9872067" y="3819763"/>
            <a:ext cx="3118842" cy="389930"/>
          </a:xfrm>
          <a:prstGeom prst="rect">
            <a:avLst/>
          </a:prstGeom>
          <a:noFill/>
          <a:ln/>
        </p:spPr>
        <p:txBody>
          <a:bodyPr wrap="none" lIns="0" tIns="0" rIns="0" bIns="0" rtlCol="0" anchor="t"/>
          <a:lstStyle/>
          <a:p>
            <a:pPr indent="0" marL="0">
              <a:lnSpc>
                <a:spcPts val="3050"/>
              </a:lnSpc>
              <a:buNone/>
            </a:pPr>
            <a:r>
              <a:rPr lang="en-US" sz="2450" b="1" spc="-49" kern="0" dirty="0">
                <a:solidFill>
                  <a:srgbClr val="F95F88"/>
                </a:solidFill>
                <a:latin typeface="Petrona Bold" pitchFamily="34" charset="0"/>
                <a:ea typeface="Petrona Bold" pitchFamily="34" charset="-122"/>
                <a:cs typeface="Petrona Bold" pitchFamily="34" charset="-120"/>
              </a:rPr>
              <a:t>Seamless Integration</a:t>
            </a:r>
            <a:endParaRPr lang="en-US" sz="2450" dirty="0"/>
          </a:p>
        </p:txBody>
      </p:sp>
      <p:sp>
        <p:nvSpPr>
          <p:cNvPr id="10" name="Text 7"/>
          <p:cNvSpPr/>
          <p:nvPr/>
        </p:nvSpPr>
        <p:spPr>
          <a:xfrm>
            <a:off x="9872067" y="4436507"/>
            <a:ext cx="3978116"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Seamlessly connects all aspects of your healthcare, privacy, family health management and puts you in control.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5657" y="567095"/>
            <a:ext cx="7705487" cy="1412796"/>
          </a:xfrm>
          <a:prstGeom prst="rect">
            <a:avLst/>
          </a:prstGeom>
          <a:noFill/>
          <a:ln/>
        </p:spPr>
        <p:txBody>
          <a:bodyPr wrap="square" lIns="0" tIns="0" rIns="0" bIns="0" rtlCol="0" anchor="t"/>
          <a:lstStyle/>
          <a:p>
            <a:pPr indent="0" marL="0">
              <a:lnSpc>
                <a:spcPts val="5550"/>
              </a:lnSpc>
              <a:buNone/>
            </a:pPr>
            <a:r>
              <a:rPr lang="en-US" sz="4450" b="1" spc="-89" kern="0" dirty="0">
                <a:solidFill>
                  <a:srgbClr val="F95F88"/>
                </a:solidFill>
                <a:latin typeface="Petrona Bold" pitchFamily="34" charset="0"/>
                <a:ea typeface="Petrona Bold" pitchFamily="34" charset="-122"/>
                <a:cs typeface="Petrona Bold" pitchFamily="34" charset="-120"/>
              </a:rPr>
              <a:t>Three main aspects of MedBridge.</a:t>
            </a:r>
            <a:endParaRPr lang="en-US" sz="4450" dirty="0"/>
          </a:p>
        </p:txBody>
      </p:sp>
      <p:sp>
        <p:nvSpPr>
          <p:cNvPr id="4" name="Shape 1"/>
          <p:cNvSpPr/>
          <p:nvPr/>
        </p:nvSpPr>
        <p:spPr>
          <a:xfrm>
            <a:off x="6502479" y="2288143"/>
            <a:ext cx="22860" cy="5374243"/>
          </a:xfrm>
          <a:prstGeom prst="roundRect">
            <a:avLst>
              <a:gd name="adj" fmla="val 377587"/>
            </a:avLst>
          </a:prstGeom>
          <a:solidFill>
            <a:srgbClr val="C6BDDA"/>
          </a:solidFill>
          <a:ln/>
        </p:spPr>
      </p:sp>
      <p:sp>
        <p:nvSpPr>
          <p:cNvPr id="5" name="Shape 2"/>
          <p:cNvSpPr/>
          <p:nvPr/>
        </p:nvSpPr>
        <p:spPr>
          <a:xfrm>
            <a:off x="6722209" y="2738914"/>
            <a:ext cx="719257" cy="22860"/>
          </a:xfrm>
          <a:prstGeom prst="roundRect">
            <a:avLst>
              <a:gd name="adj" fmla="val 377587"/>
            </a:avLst>
          </a:prstGeom>
          <a:solidFill>
            <a:srgbClr val="C6BDDA"/>
          </a:solidFill>
          <a:ln/>
        </p:spPr>
      </p:sp>
      <p:sp>
        <p:nvSpPr>
          <p:cNvPr id="6" name="Shape 3"/>
          <p:cNvSpPr/>
          <p:nvPr/>
        </p:nvSpPr>
        <p:spPr>
          <a:xfrm>
            <a:off x="6282750" y="2519243"/>
            <a:ext cx="462320" cy="462320"/>
          </a:xfrm>
          <a:prstGeom prst="roundRect">
            <a:avLst>
              <a:gd name="adj" fmla="val 18670"/>
            </a:avLst>
          </a:prstGeom>
          <a:solidFill>
            <a:srgbClr val="E0D7F4"/>
          </a:solidFill>
          <a:ln w="7620">
            <a:solidFill>
              <a:srgbClr val="C6BDDA"/>
            </a:solidFill>
            <a:prstDash val="solid"/>
          </a:ln>
        </p:spPr>
      </p:sp>
      <p:sp>
        <p:nvSpPr>
          <p:cNvPr id="7" name="Text 4"/>
          <p:cNvSpPr/>
          <p:nvPr/>
        </p:nvSpPr>
        <p:spPr>
          <a:xfrm>
            <a:off x="6444675" y="2580799"/>
            <a:ext cx="138351" cy="339090"/>
          </a:xfrm>
          <a:prstGeom prst="rect">
            <a:avLst/>
          </a:prstGeom>
          <a:noFill/>
          <a:ln/>
        </p:spPr>
        <p:txBody>
          <a:bodyPr wrap="none" lIns="0" tIns="0" rIns="0" bIns="0" rtlCol="0" anchor="t"/>
          <a:lstStyle/>
          <a:p>
            <a:pPr algn="ctr" indent="0" marL="0">
              <a:lnSpc>
                <a:spcPts val="2650"/>
              </a:lnSpc>
              <a:buNone/>
            </a:pPr>
            <a:r>
              <a:rPr lang="en-US" sz="2650" b="1" spc="-53" kern="0" dirty="0">
                <a:solidFill>
                  <a:srgbClr val="272525"/>
                </a:solidFill>
                <a:latin typeface="Petrona Bold" pitchFamily="34" charset="0"/>
                <a:ea typeface="Petrona Bold" pitchFamily="34" charset="-122"/>
                <a:cs typeface="Petrona Bold" pitchFamily="34" charset="-120"/>
              </a:rPr>
              <a:t>1</a:t>
            </a:r>
            <a:endParaRPr lang="en-US" sz="2650" dirty="0"/>
          </a:p>
        </p:txBody>
      </p:sp>
      <p:sp>
        <p:nvSpPr>
          <p:cNvPr id="8" name="Text 5"/>
          <p:cNvSpPr/>
          <p:nvPr/>
        </p:nvSpPr>
        <p:spPr>
          <a:xfrm>
            <a:off x="7644170" y="2493645"/>
            <a:ext cx="2825829" cy="353139"/>
          </a:xfrm>
          <a:prstGeom prst="rect">
            <a:avLst/>
          </a:prstGeom>
          <a:noFill/>
          <a:ln/>
        </p:spPr>
        <p:txBody>
          <a:bodyPr wrap="none" lIns="0" tIns="0" rIns="0" bIns="0" rtlCol="0" anchor="t"/>
          <a:lstStyle/>
          <a:p>
            <a:pPr algn="l" indent="0" marL="0">
              <a:lnSpc>
                <a:spcPts val="2750"/>
              </a:lnSpc>
              <a:buNone/>
            </a:pPr>
            <a:r>
              <a:rPr lang="en-US" sz="2200" b="1" spc="-45" kern="0" dirty="0">
                <a:solidFill>
                  <a:srgbClr val="272525"/>
                </a:solidFill>
                <a:latin typeface="Petrona Bold" pitchFamily="34" charset="0"/>
                <a:ea typeface="Petrona Bold" pitchFamily="34" charset="-122"/>
                <a:cs typeface="Petrona Bold" pitchFamily="34" charset="-120"/>
              </a:rPr>
              <a:t>Manage.</a:t>
            </a:r>
            <a:endParaRPr lang="en-US" sz="2200" dirty="0"/>
          </a:p>
        </p:txBody>
      </p:sp>
      <p:sp>
        <p:nvSpPr>
          <p:cNvPr id="9" name="Text 6"/>
          <p:cNvSpPr/>
          <p:nvPr/>
        </p:nvSpPr>
        <p:spPr>
          <a:xfrm>
            <a:off x="7644170" y="2970014"/>
            <a:ext cx="6266974" cy="657463"/>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Inter" pitchFamily="34" charset="0"/>
                <a:ea typeface="Inter" pitchFamily="34" charset="-122"/>
                <a:cs typeface="Inter" pitchFamily="34" charset="-120"/>
              </a:rPr>
              <a:t>As a responsible person easily manage health of elderly people and children/infants. </a:t>
            </a:r>
            <a:endParaRPr lang="en-US" sz="1600" dirty="0"/>
          </a:p>
        </p:txBody>
      </p:sp>
      <p:sp>
        <p:nvSpPr>
          <p:cNvPr id="10" name="Shape 7"/>
          <p:cNvSpPr/>
          <p:nvPr/>
        </p:nvSpPr>
        <p:spPr>
          <a:xfrm>
            <a:off x="6722209" y="4489252"/>
            <a:ext cx="719257" cy="22860"/>
          </a:xfrm>
          <a:prstGeom prst="roundRect">
            <a:avLst>
              <a:gd name="adj" fmla="val 377587"/>
            </a:avLst>
          </a:prstGeom>
          <a:solidFill>
            <a:srgbClr val="C6BDDA"/>
          </a:solidFill>
          <a:ln/>
        </p:spPr>
      </p:sp>
      <p:sp>
        <p:nvSpPr>
          <p:cNvPr id="11" name="Shape 8"/>
          <p:cNvSpPr/>
          <p:nvPr/>
        </p:nvSpPr>
        <p:spPr>
          <a:xfrm>
            <a:off x="6282750" y="4269581"/>
            <a:ext cx="462320" cy="462320"/>
          </a:xfrm>
          <a:prstGeom prst="roundRect">
            <a:avLst>
              <a:gd name="adj" fmla="val 18670"/>
            </a:avLst>
          </a:prstGeom>
          <a:solidFill>
            <a:srgbClr val="E0D7F4"/>
          </a:solidFill>
          <a:ln w="7620">
            <a:solidFill>
              <a:srgbClr val="C6BDDA"/>
            </a:solidFill>
            <a:prstDash val="solid"/>
          </a:ln>
        </p:spPr>
      </p:sp>
      <p:sp>
        <p:nvSpPr>
          <p:cNvPr id="12" name="Text 9"/>
          <p:cNvSpPr/>
          <p:nvPr/>
        </p:nvSpPr>
        <p:spPr>
          <a:xfrm>
            <a:off x="6421100" y="4331137"/>
            <a:ext cx="185499" cy="339090"/>
          </a:xfrm>
          <a:prstGeom prst="rect">
            <a:avLst/>
          </a:prstGeom>
          <a:noFill/>
          <a:ln/>
        </p:spPr>
        <p:txBody>
          <a:bodyPr wrap="none" lIns="0" tIns="0" rIns="0" bIns="0" rtlCol="0" anchor="t"/>
          <a:lstStyle/>
          <a:p>
            <a:pPr algn="ctr" indent="0" marL="0">
              <a:lnSpc>
                <a:spcPts val="2650"/>
              </a:lnSpc>
              <a:buNone/>
            </a:pPr>
            <a:r>
              <a:rPr lang="en-US" sz="2650" b="1" spc="-53" kern="0" dirty="0">
                <a:solidFill>
                  <a:srgbClr val="272525"/>
                </a:solidFill>
                <a:latin typeface="Petrona Bold" pitchFamily="34" charset="0"/>
                <a:ea typeface="Petrona Bold" pitchFamily="34" charset="-122"/>
                <a:cs typeface="Petrona Bold" pitchFamily="34" charset="-120"/>
              </a:rPr>
              <a:t>2</a:t>
            </a:r>
            <a:endParaRPr lang="en-US" sz="2650" dirty="0"/>
          </a:p>
        </p:txBody>
      </p:sp>
      <p:sp>
        <p:nvSpPr>
          <p:cNvPr id="13" name="Text 10"/>
          <p:cNvSpPr/>
          <p:nvPr/>
        </p:nvSpPr>
        <p:spPr>
          <a:xfrm>
            <a:off x="7644170" y="4243983"/>
            <a:ext cx="4748570" cy="353139"/>
          </a:xfrm>
          <a:prstGeom prst="rect">
            <a:avLst/>
          </a:prstGeom>
          <a:noFill/>
          <a:ln/>
        </p:spPr>
        <p:txBody>
          <a:bodyPr wrap="none" lIns="0" tIns="0" rIns="0" bIns="0" rtlCol="0" anchor="t"/>
          <a:lstStyle/>
          <a:p>
            <a:pPr algn="l" indent="0" marL="0">
              <a:lnSpc>
                <a:spcPts val="2750"/>
              </a:lnSpc>
              <a:buNone/>
            </a:pPr>
            <a:r>
              <a:rPr lang="en-US" sz="2200" b="1" spc="-45" kern="0" dirty="0">
                <a:solidFill>
                  <a:srgbClr val="272525"/>
                </a:solidFill>
                <a:latin typeface="Petrona Bold" pitchFamily="34" charset="0"/>
                <a:ea typeface="Petrona Bold" pitchFamily="34" charset="-122"/>
                <a:cs typeface="Petrona Bold" pitchFamily="34" charset="-120"/>
              </a:rPr>
              <a:t>Set Reminders &amp; Emergency protocols</a:t>
            </a:r>
            <a:endParaRPr lang="en-US" sz="2200" dirty="0"/>
          </a:p>
        </p:txBody>
      </p:sp>
      <p:sp>
        <p:nvSpPr>
          <p:cNvPr id="14" name="Text 11"/>
          <p:cNvSpPr/>
          <p:nvPr/>
        </p:nvSpPr>
        <p:spPr>
          <a:xfrm>
            <a:off x="7644170" y="4720352"/>
            <a:ext cx="6266974" cy="986195"/>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Inter" pitchFamily="34" charset="0"/>
                <a:ea typeface="Inter" pitchFamily="34" charset="-122"/>
                <a:cs typeface="Inter" pitchFamily="34" charset="-120"/>
              </a:rPr>
              <a:t>Easily set schedule and reminders for you and your family members. Receive emergency protocols and side effect info, all in one place.</a:t>
            </a:r>
            <a:endParaRPr lang="en-US" sz="1600" dirty="0"/>
          </a:p>
        </p:txBody>
      </p:sp>
      <p:sp>
        <p:nvSpPr>
          <p:cNvPr id="15" name="Shape 12"/>
          <p:cNvSpPr/>
          <p:nvPr/>
        </p:nvSpPr>
        <p:spPr>
          <a:xfrm>
            <a:off x="6722209" y="6568321"/>
            <a:ext cx="719257" cy="22860"/>
          </a:xfrm>
          <a:prstGeom prst="roundRect">
            <a:avLst>
              <a:gd name="adj" fmla="val 377587"/>
            </a:avLst>
          </a:prstGeom>
          <a:solidFill>
            <a:srgbClr val="C6BDDA"/>
          </a:solidFill>
          <a:ln/>
        </p:spPr>
      </p:sp>
      <p:sp>
        <p:nvSpPr>
          <p:cNvPr id="16" name="Shape 13"/>
          <p:cNvSpPr/>
          <p:nvPr/>
        </p:nvSpPr>
        <p:spPr>
          <a:xfrm>
            <a:off x="6282750" y="6348651"/>
            <a:ext cx="462320" cy="462320"/>
          </a:xfrm>
          <a:prstGeom prst="roundRect">
            <a:avLst>
              <a:gd name="adj" fmla="val 18670"/>
            </a:avLst>
          </a:prstGeom>
          <a:solidFill>
            <a:srgbClr val="E0D7F4"/>
          </a:solidFill>
          <a:ln w="7620">
            <a:solidFill>
              <a:srgbClr val="C6BDDA"/>
            </a:solidFill>
            <a:prstDash val="solid"/>
          </a:ln>
        </p:spPr>
      </p:sp>
      <p:sp>
        <p:nvSpPr>
          <p:cNvPr id="17" name="Text 14"/>
          <p:cNvSpPr/>
          <p:nvPr/>
        </p:nvSpPr>
        <p:spPr>
          <a:xfrm>
            <a:off x="6421219" y="6410206"/>
            <a:ext cx="185261" cy="339090"/>
          </a:xfrm>
          <a:prstGeom prst="rect">
            <a:avLst/>
          </a:prstGeom>
          <a:noFill/>
          <a:ln/>
        </p:spPr>
        <p:txBody>
          <a:bodyPr wrap="none" lIns="0" tIns="0" rIns="0" bIns="0" rtlCol="0" anchor="t"/>
          <a:lstStyle/>
          <a:p>
            <a:pPr algn="ctr" indent="0" marL="0">
              <a:lnSpc>
                <a:spcPts val="2650"/>
              </a:lnSpc>
              <a:buNone/>
            </a:pPr>
            <a:r>
              <a:rPr lang="en-US" sz="2650" b="1" spc="-53" kern="0" dirty="0">
                <a:solidFill>
                  <a:srgbClr val="272525"/>
                </a:solidFill>
                <a:latin typeface="Petrona Bold" pitchFamily="34" charset="0"/>
                <a:ea typeface="Petrona Bold" pitchFamily="34" charset="-122"/>
                <a:cs typeface="Petrona Bold" pitchFamily="34" charset="-120"/>
              </a:rPr>
              <a:t>3</a:t>
            </a:r>
            <a:endParaRPr lang="en-US" sz="2650" dirty="0"/>
          </a:p>
        </p:txBody>
      </p:sp>
      <p:sp>
        <p:nvSpPr>
          <p:cNvPr id="18" name="Text 15"/>
          <p:cNvSpPr/>
          <p:nvPr/>
        </p:nvSpPr>
        <p:spPr>
          <a:xfrm>
            <a:off x="7644170" y="6323052"/>
            <a:ext cx="2825829" cy="353139"/>
          </a:xfrm>
          <a:prstGeom prst="rect">
            <a:avLst/>
          </a:prstGeom>
          <a:noFill/>
          <a:ln/>
        </p:spPr>
        <p:txBody>
          <a:bodyPr wrap="none" lIns="0" tIns="0" rIns="0" bIns="0" rtlCol="0" anchor="t"/>
          <a:lstStyle/>
          <a:p>
            <a:pPr algn="l" indent="0" marL="0">
              <a:lnSpc>
                <a:spcPts val="2750"/>
              </a:lnSpc>
              <a:buNone/>
            </a:pPr>
            <a:r>
              <a:rPr lang="en-US" sz="2200" b="1" spc="-45" kern="0" dirty="0">
                <a:solidFill>
                  <a:srgbClr val="272525"/>
                </a:solidFill>
                <a:latin typeface="Petrona Bold" pitchFamily="34" charset="0"/>
                <a:ea typeface="Petrona Bold" pitchFamily="34" charset="-122"/>
                <a:cs typeface="Petrona Bold" pitchFamily="34" charset="-120"/>
              </a:rPr>
              <a:t>Access to Caregivers</a:t>
            </a:r>
            <a:endParaRPr lang="en-US" sz="2200" dirty="0"/>
          </a:p>
        </p:txBody>
      </p:sp>
      <p:sp>
        <p:nvSpPr>
          <p:cNvPr id="19" name="Text 16"/>
          <p:cNvSpPr/>
          <p:nvPr/>
        </p:nvSpPr>
        <p:spPr>
          <a:xfrm>
            <a:off x="7644170" y="6799421"/>
            <a:ext cx="6266974" cy="657463"/>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Inter" pitchFamily="34" charset="0"/>
                <a:ea typeface="Inter" pitchFamily="34" charset="-122"/>
                <a:cs typeface="Inter" pitchFamily="34" charset="-120"/>
              </a:rPr>
              <a:t>Providing limited access to caregivers for looking after elderly people.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3050" y="466368"/>
            <a:ext cx="9037796" cy="582454"/>
          </a:xfrm>
          <a:prstGeom prst="rect">
            <a:avLst/>
          </a:prstGeom>
          <a:noFill/>
          <a:ln/>
        </p:spPr>
        <p:txBody>
          <a:bodyPr wrap="none" lIns="0" tIns="0" rIns="0" bIns="0" rtlCol="0" anchor="t"/>
          <a:lstStyle/>
          <a:p>
            <a:pPr indent="0" marL="0">
              <a:lnSpc>
                <a:spcPts val="4550"/>
              </a:lnSpc>
              <a:buNone/>
            </a:pPr>
            <a:r>
              <a:rPr lang="en-US" sz="3650" b="1" spc="-73" kern="0" dirty="0">
                <a:solidFill>
                  <a:srgbClr val="F95F88"/>
                </a:solidFill>
                <a:latin typeface="Petrona Bold" pitchFamily="34" charset="0"/>
                <a:ea typeface="Petrona Bold" pitchFamily="34" charset="-122"/>
                <a:cs typeface="Petrona Bold" pitchFamily="34" charset="-120"/>
              </a:rPr>
              <a:t>Manage and Track health of your loved ones.</a:t>
            </a:r>
            <a:endParaRPr lang="en-US" sz="3650" dirty="0"/>
          </a:p>
        </p:txBody>
      </p:sp>
      <p:sp>
        <p:nvSpPr>
          <p:cNvPr id="3" name="Text 1"/>
          <p:cNvSpPr/>
          <p:nvPr/>
        </p:nvSpPr>
        <p:spPr>
          <a:xfrm>
            <a:off x="593050" y="1387673"/>
            <a:ext cx="13444299" cy="270986"/>
          </a:xfrm>
          <a:prstGeom prst="rect">
            <a:avLst/>
          </a:prstGeom>
          <a:noFill/>
          <a:ln/>
        </p:spPr>
        <p:txBody>
          <a:bodyPr wrap="none" lIns="0" tIns="0" rIns="0" bIns="0" rtlCol="0" anchor="t"/>
          <a:lstStyle/>
          <a:p>
            <a:pPr indent="0" marL="0">
              <a:lnSpc>
                <a:spcPts val="2100"/>
              </a:lnSpc>
              <a:buNone/>
            </a:pPr>
            <a:r>
              <a:rPr lang="en-US" sz="1300" spc="-27" kern="0" dirty="0">
                <a:solidFill>
                  <a:srgbClr val="272525"/>
                </a:solidFill>
                <a:latin typeface="Inter" pitchFamily="34" charset="0"/>
                <a:ea typeface="Inter" pitchFamily="34" charset="-122"/>
                <a:cs typeface="Inter" pitchFamily="34" charset="-120"/>
              </a:rPr>
              <a:t>User can switch members to have a look for each elderly member, personalized dashboards and timely reminders with Special notes besides.</a:t>
            </a:r>
            <a:endParaRPr lang="en-US" sz="1300" dirty="0"/>
          </a:p>
        </p:txBody>
      </p:sp>
      <p:pic>
        <p:nvPicPr>
          <p:cNvPr id="4" name="Image 0" descr="preencoded.png">    </p:cNvPr>
          <p:cNvPicPr>
            <a:picLocks noChangeAspect="1"/>
          </p:cNvPicPr>
          <p:nvPr/>
        </p:nvPicPr>
        <p:blipFill>
          <a:blip r:embed="rId1"/>
          <a:stretch>
            <a:fillRect/>
          </a:stretch>
        </p:blipFill>
        <p:spPr>
          <a:xfrm>
            <a:off x="2682359" y="2039898"/>
            <a:ext cx="2336721" cy="5070991"/>
          </a:xfrm>
          <a:prstGeom prst="rect">
            <a:avLst/>
          </a:prstGeom>
        </p:spPr>
      </p:pic>
      <p:pic>
        <p:nvPicPr>
          <p:cNvPr id="5" name="Image 1" descr="preencoded.png">    </p:cNvPr>
          <p:cNvPicPr>
            <a:picLocks noChangeAspect="1"/>
          </p:cNvPicPr>
          <p:nvPr/>
        </p:nvPicPr>
        <p:blipFill>
          <a:blip r:embed="rId2"/>
          <a:stretch>
            <a:fillRect/>
          </a:stretch>
        </p:blipFill>
        <p:spPr>
          <a:xfrm>
            <a:off x="9618821" y="2039898"/>
            <a:ext cx="2336721" cy="5070991"/>
          </a:xfrm>
          <a:prstGeom prst="rect">
            <a:avLst/>
          </a:prstGeom>
        </p:spPr>
      </p:pic>
      <p:sp>
        <p:nvSpPr>
          <p:cNvPr id="6" name="Text 2"/>
          <p:cNvSpPr/>
          <p:nvPr/>
        </p:nvSpPr>
        <p:spPr>
          <a:xfrm>
            <a:off x="593050" y="7492127"/>
            <a:ext cx="13444299" cy="270986"/>
          </a:xfrm>
          <a:prstGeom prst="rect">
            <a:avLst/>
          </a:prstGeom>
          <a:noFill/>
          <a:ln/>
        </p:spPr>
        <p:txBody>
          <a:bodyPr wrap="none" lIns="0" tIns="0" rIns="0" bIns="0" rtlCol="0" anchor="t"/>
          <a:lstStyle/>
          <a:p>
            <a:pPr indent="0" marL="0">
              <a:lnSpc>
                <a:spcPts val="2100"/>
              </a:lnSpc>
              <a:buNone/>
            </a:pP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599123" y="471726"/>
            <a:ext cx="4807268" cy="588407"/>
          </a:xfrm>
          <a:prstGeom prst="rect">
            <a:avLst/>
          </a:prstGeom>
          <a:noFill/>
          <a:ln/>
        </p:spPr>
        <p:txBody>
          <a:bodyPr wrap="none" lIns="0" tIns="0" rIns="0" bIns="0" rtlCol="0" anchor="t"/>
          <a:lstStyle/>
          <a:p>
            <a:pPr indent="0" marL="0">
              <a:lnSpc>
                <a:spcPts val="4600"/>
              </a:lnSpc>
              <a:buNone/>
            </a:pPr>
            <a:r>
              <a:rPr lang="en-US" sz="3700" b="1" spc="-74" kern="0" dirty="0">
                <a:solidFill>
                  <a:srgbClr val="F95F88"/>
                </a:solidFill>
                <a:latin typeface="Petrona Bold" pitchFamily="34" charset="0"/>
                <a:ea typeface="Petrona Bold" pitchFamily="34" charset="-122"/>
                <a:cs typeface="Petrona Bold" pitchFamily="34" charset="-120"/>
              </a:rPr>
              <a:t>Schedule Management.</a:t>
            </a:r>
            <a:endParaRPr lang="en-US" sz="3700" dirty="0"/>
          </a:p>
        </p:txBody>
      </p:sp>
      <p:sp>
        <p:nvSpPr>
          <p:cNvPr id="5" name="Text 2"/>
          <p:cNvSpPr/>
          <p:nvPr/>
        </p:nvSpPr>
        <p:spPr>
          <a:xfrm>
            <a:off x="599123" y="1316831"/>
            <a:ext cx="13432155" cy="273844"/>
          </a:xfrm>
          <a:prstGeom prst="rect">
            <a:avLst/>
          </a:prstGeom>
          <a:noFill/>
          <a:ln/>
        </p:spPr>
        <p:txBody>
          <a:bodyPr wrap="none" lIns="0" tIns="0" rIns="0" bIns="0" rtlCol="0" anchor="t"/>
          <a:lstStyle/>
          <a:p>
            <a:pPr indent="0" marL="0">
              <a:lnSpc>
                <a:spcPts val="2150"/>
              </a:lnSpc>
              <a:buNone/>
            </a:pPr>
            <a:r>
              <a:rPr lang="en-US" sz="1300" spc="-27" kern="0" dirty="0">
                <a:solidFill>
                  <a:srgbClr val="272525"/>
                </a:solidFill>
                <a:latin typeface="Inter" pitchFamily="34" charset="0"/>
                <a:ea typeface="Inter" pitchFamily="34" charset="-122"/>
                <a:cs typeface="Inter" pitchFamily="34" charset="-120"/>
              </a:rPr>
              <a:t>The person has to input correct timings and drug names suggested by the doctors so, that he/she can be timely reminded about the medication.</a:t>
            </a:r>
            <a:endParaRPr lang="en-US" sz="1300" dirty="0"/>
          </a:p>
        </p:txBody>
      </p:sp>
      <p:pic>
        <p:nvPicPr>
          <p:cNvPr id="6" name="Image 1" descr="preencoded.png">    </p:cNvPr>
          <p:cNvPicPr>
            <a:picLocks noChangeAspect="1"/>
          </p:cNvPicPr>
          <p:nvPr/>
        </p:nvPicPr>
        <p:blipFill>
          <a:blip r:embed="rId2"/>
          <a:stretch>
            <a:fillRect/>
          </a:stretch>
        </p:blipFill>
        <p:spPr>
          <a:xfrm>
            <a:off x="2659856" y="1975723"/>
            <a:ext cx="2385774" cy="5123140"/>
          </a:xfrm>
          <a:prstGeom prst="rect">
            <a:avLst/>
          </a:prstGeom>
        </p:spPr>
      </p:pic>
      <p:pic>
        <p:nvPicPr>
          <p:cNvPr id="7" name="Image 2" descr="preencoded.png">    </p:cNvPr>
          <p:cNvPicPr>
            <a:picLocks noChangeAspect="1"/>
          </p:cNvPicPr>
          <p:nvPr/>
        </p:nvPicPr>
        <p:blipFill>
          <a:blip r:embed="rId3"/>
          <a:stretch>
            <a:fillRect/>
          </a:stretch>
        </p:blipFill>
        <p:spPr>
          <a:xfrm>
            <a:off x="9592389" y="1975723"/>
            <a:ext cx="2385774" cy="5123140"/>
          </a:xfrm>
          <a:prstGeom prst="rect">
            <a:avLst/>
          </a:prstGeom>
        </p:spPr>
      </p:pic>
      <p:sp>
        <p:nvSpPr>
          <p:cNvPr id="8" name="Text 3"/>
          <p:cNvSpPr/>
          <p:nvPr/>
        </p:nvSpPr>
        <p:spPr>
          <a:xfrm>
            <a:off x="599123" y="7483912"/>
            <a:ext cx="13432155" cy="273844"/>
          </a:xfrm>
          <a:prstGeom prst="rect">
            <a:avLst/>
          </a:prstGeom>
          <a:noFill/>
          <a:ln/>
        </p:spPr>
        <p:txBody>
          <a:bodyPr wrap="none" lIns="0" tIns="0" rIns="0" bIns="0" rtlCol="0" anchor="t"/>
          <a:lstStyle/>
          <a:p>
            <a:pPr indent="0" marL="0">
              <a:lnSpc>
                <a:spcPts val="2150"/>
              </a:lnSpc>
              <a:buNone/>
            </a:pP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2024-10-19T03:44:55Z</dcterms:created>
  <dcterms:modified xsi:type="dcterms:W3CDTF">2024-10-19T03:44:55Z</dcterms:modified>
</cp:coreProperties>
</file>